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62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92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135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863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8925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947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563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699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742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40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5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62377-95B9-4226-91D2-F290D37C6E8B}" type="datetimeFigureOut">
              <a:rPr kumimoji="1" lang="ja-JP" altLang="en-US" smtClean="0"/>
              <a:t>2016/2/29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894B8-3807-4A2D-B3E4-9F5E1842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70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095500" y="1993900"/>
            <a:ext cx="81407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/>
              <a:t>2015</a:t>
            </a:r>
            <a:r>
              <a:rPr kumimoji="1" lang="ja-JP" altLang="en-US" sz="4400" dirty="0" smtClean="0"/>
              <a:t>年度</a:t>
            </a:r>
            <a:endParaRPr kumimoji="1" lang="en-US" altLang="ja-JP" sz="4400" dirty="0" smtClean="0"/>
          </a:p>
          <a:p>
            <a:pPr algn="ctr"/>
            <a:r>
              <a:rPr kumimoji="1" lang="ja-JP" altLang="en-US" sz="4400" dirty="0" smtClean="0"/>
              <a:t>国際</a:t>
            </a:r>
            <a:r>
              <a:rPr kumimoji="1" lang="en-US" altLang="ja-JP" sz="4400" dirty="0" smtClean="0"/>
              <a:t>/</a:t>
            </a:r>
            <a:r>
              <a:rPr kumimoji="1" lang="ja-JP" altLang="en-US" sz="4400" dirty="0" smtClean="0"/>
              <a:t>業界横断</a:t>
            </a:r>
            <a:r>
              <a:rPr kumimoji="1" lang="en-US" altLang="ja-JP" sz="4400" dirty="0" smtClean="0"/>
              <a:t>EDI</a:t>
            </a:r>
            <a:r>
              <a:rPr kumimoji="1" lang="ja-JP" altLang="en-US" sz="4400" dirty="0" smtClean="0"/>
              <a:t>タスクフォース</a:t>
            </a:r>
            <a:r>
              <a:rPr kumimoji="1" lang="ja-JP" altLang="en-US" sz="4400" dirty="0" smtClean="0"/>
              <a:t>総括</a:t>
            </a:r>
            <a:endParaRPr kumimoji="1" lang="ja-JP" altLang="en-US" sz="4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68700" y="5549900"/>
            <a:ext cx="519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/>
              <a:t>2016</a:t>
            </a:r>
            <a:r>
              <a:rPr kumimoji="1" lang="ja-JP" altLang="en-US" sz="2800" dirty="0" smtClean="0"/>
              <a:t>年</a:t>
            </a:r>
            <a:r>
              <a:rPr kumimoji="1" lang="en-US" altLang="ja-JP" sz="2800" dirty="0" smtClean="0"/>
              <a:t>3</a:t>
            </a:r>
            <a:r>
              <a:rPr kumimoji="1" lang="ja-JP" altLang="en-US" sz="2800" dirty="0" smtClean="0"/>
              <a:t>月</a:t>
            </a:r>
            <a:r>
              <a:rPr kumimoji="1" lang="en-US" altLang="ja-JP" sz="2800" dirty="0" smtClean="0"/>
              <a:t>2</a:t>
            </a:r>
            <a:r>
              <a:rPr kumimoji="1" lang="ja-JP" altLang="en-US" sz="2800" dirty="0" smtClean="0"/>
              <a:t>日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017000" y="292100"/>
            <a:ext cx="2895600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 smtClean="0"/>
              <a:t>業界横断</a:t>
            </a:r>
            <a:r>
              <a:rPr kumimoji="1" lang="en-US" altLang="ja-JP" sz="2400" dirty="0" smtClean="0"/>
              <a:t>2015-6-04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4983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0DDA7-7DEF-4AF2-85C8-973965C1869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8197" name="テキスト ボックス 4"/>
          <p:cNvSpPr txBox="1">
            <a:spLocks noChangeArrowheads="1"/>
          </p:cNvSpPr>
          <p:nvPr/>
        </p:nvSpPr>
        <p:spPr bwMode="auto">
          <a:xfrm>
            <a:off x="1981200" y="116633"/>
            <a:ext cx="81279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600" b="1" dirty="0" smtClean="0"/>
              <a:t>2015</a:t>
            </a:r>
            <a:r>
              <a:rPr lang="ja-JP" altLang="en-US" sz="3600" b="1" dirty="0" smtClean="0"/>
              <a:t>年度活動テーマ（当初計画）</a:t>
            </a:r>
            <a:endParaRPr lang="ja-JP" altLang="en-US" sz="3600" b="1" dirty="0"/>
          </a:p>
        </p:txBody>
      </p:sp>
      <p:sp>
        <p:nvSpPr>
          <p:cNvPr id="5" name="テキスト ボックス 5"/>
          <p:cNvSpPr txBox="1">
            <a:spLocks noChangeArrowheads="1"/>
          </p:cNvSpPr>
          <p:nvPr/>
        </p:nvSpPr>
        <p:spPr bwMode="auto">
          <a:xfrm>
            <a:off x="1624317" y="762964"/>
            <a:ext cx="8640960" cy="600164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400" dirty="0">
                <a:latin typeface="Calibri" pitchFamily="34" charset="0"/>
              </a:rPr>
              <a:t>（１）</a:t>
            </a:r>
            <a:r>
              <a:rPr lang="ja-JP" altLang="ja-JP" sz="2400" dirty="0">
                <a:latin typeface="Calibri" pitchFamily="34" charset="0"/>
              </a:rPr>
              <a:t>業界横断</a:t>
            </a:r>
            <a:r>
              <a:rPr lang="en-US" altLang="ja-JP" sz="2400" dirty="0">
                <a:latin typeface="Century" panose="02040604050505020304" pitchFamily="18" charset="0"/>
              </a:rPr>
              <a:t>EDI</a:t>
            </a:r>
            <a:r>
              <a:rPr lang="ja-JP" altLang="ja-JP" sz="2400" dirty="0">
                <a:latin typeface="Century" panose="02040604050505020304" pitchFamily="18" charset="0"/>
              </a:rPr>
              <a:t>仕様</a:t>
            </a:r>
            <a:r>
              <a:rPr lang="ja-JP" altLang="en-US" sz="2400" dirty="0">
                <a:latin typeface="Calibri" pitchFamily="34" charset="0"/>
              </a:rPr>
              <a:t>の領域メッセージへの展開</a:t>
            </a:r>
            <a:endParaRPr lang="ja-JP" altLang="ja-JP" sz="2400" dirty="0">
              <a:latin typeface="Calibri" pitchFamily="34" charset="0"/>
            </a:endParaRPr>
          </a:p>
          <a:p>
            <a:pPr eaLnBrk="1" hangingPunct="1"/>
            <a:r>
              <a:rPr lang="en-US" altLang="ja-JP" sz="2400" dirty="0">
                <a:latin typeface="Calibri" pitchFamily="34" charset="0"/>
              </a:rPr>
              <a:t>	</a:t>
            </a:r>
            <a:r>
              <a:rPr lang="ja-JP" altLang="ja-JP" sz="2400" dirty="0" smtClean="0">
                <a:latin typeface="Calibri" pitchFamily="34" charset="0"/>
              </a:rPr>
              <a:t>・</a:t>
            </a:r>
            <a:r>
              <a:rPr lang="ja-JP" altLang="ja-JP" sz="2400" dirty="0"/>
              <a:t>現品票方式への対応を含め、中小自動車部品</a:t>
            </a:r>
            <a:r>
              <a:rPr lang="ja-JP" altLang="ja-JP" sz="2400" dirty="0" smtClean="0"/>
              <a:t>製造業標</a:t>
            </a:r>
            <a:endParaRPr lang="en-US" altLang="ja-JP" sz="2400" dirty="0" smtClean="0"/>
          </a:p>
          <a:p>
            <a:pPr eaLnBrk="1" hangingPunct="1"/>
            <a:r>
              <a:rPr lang="ja-JP" altLang="en-US" sz="2400" dirty="0"/>
              <a:t>　</a:t>
            </a:r>
            <a:r>
              <a:rPr lang="ja-JP" altLang="en-US" sz="2400" dirty="0" smtClean="0"/>
              <a:t>　　　　</a:t>
            </a:r>
            <a:r>
              <a:rPr lang="ja-JP" altLang="ja-JP" sz="2400" dirty="0" smtClean="0"/>
              <a:t>準</a:t>
            </a:r>
            <a:r>
              <a:rPr lang="ja-JP" altLang="ja-JP" sz="2400" dirty="0"/>
              <a:t>との整合化を図る。</a:t>
            </a:r>
            <a:endParaRPr lang="ja-JP" altLang="ja-JP" sz="2400" dirty="0">
              <a:latin typeface="Calibri" pitchFamily="34" charset="0"/>
            </a:endParaRPr>
          </a:p>
          <a:p>
            <a:pPr eaLnBrk="1" hangingPunct="1"/>
            <a:r>
              <a:rPr lang="en-US" altLang="ja-JP" sz="2400" dirty="0">
                <a:latin typeface="Calibri" pitchFamily="34" charset="0"/>
              </a:rPr>
              <a:t>	</a:t>
            </a:r>
            <a:r>
              <a:rPr lang="ja-JP" altLang="ja-JP" sz="2400" dirty="0">
                <a:latin typeface="Calibri" pitchFamily="34" charset="0"/>
              </a:rPr>
              <a:t>・</a:t>
            </a:r>
            <a:r>
              <a:rPr lang="ja-JP" altLang="en-US" sz="2400" dirty="0">
                <a:latin typeface="Calibri" pitchFamily="34" charset="0"/>
              </a:rPr>
              <a:t>航空機</a:t>
            </a:r>
            <a:r>
              <a:rPr lang="ja-JP" altLang="en-US" sz="2400" dirty="0" smtClean="0">
                <a:latin typeface="Calibri" pitchFamily="34" charset="0"/>
              </a:rPr>
              <a:t>業界、その他</a:t>
            </a:r>
            <a:r>
              <a:rPr lang="ja-JP" altLang="en-US" sz="2400" dirty="0">
                <a:latin typeface="Calibri" pitchFamily="34" charset="0"/>
              </a:rPr>
              <a:t>新領域の</a:t>
            </a:r>
            <a:r>
              <a:rPr lang="ja-JP" altLang="en-US" sz="2400" dirty="0" smtClean="0">
                <a:latin typeface="Calibri" pitchFamily="34" charset="0"/>
              </a:rPr>
              <a:t>開拓</a:t>
            </a:r>
            <a:r>
              <a:rPr lang="ja-JP" altLang="ja-JP" sz="2400" dirty="0"/>
              <a:t>を行う。</a:t>
            </a:r>
            <a:endParaRPr lang="en-US" altLang="ja-JP" sz="2400" dirty="0" smtClean="0">
              <a:latin typeface="Calibri" pitchFamily="34" charset="0"/>
            </a:endParaRPr>
          </a:p>
          <a:p>
            <a:pPr eaLnBrk="1" hangingPunct="1"/>
            <a:r>
              <a:rPr lang="ja-JP" altLang="en-US" sz="2400" dirty="0" smtClean="0">
                <a:latin typeface="Calibri" pitchFamily="34" charset="0"/>
              </a:rPr>
              <a:t>（</a:t>
            </a:r>
            <a:r>
              <a:rPr lang="ja-JP" altLang="en-US" sz="2400" dirty="0">
                <a:latin typeface="Calibri" pitchFamily="34" charset="0"/>
              </a:rPr>
              <a:t>２）</a:t>
            </a:r>
            <a:r>
              <a:rPr lang="ja-JP" altLang="ja-JP" sz="2400" dirty="0">
                <a:latin typeface="Calibri" pitchFamily="34" charset="0"/>
              </a:rPr>
              <a:t>業界横断データ辞書フレームワーク</a:t>
            </a:r>
            <a:r>
              <a:rPr lang="ja-JP" altLang="en-US" sz="2400" dirty="0">
                <a:latin typeface="Calibri" pitchFamily="34" charset="0"/>
              </a:rPr>
              <a:t>の実装</a:t>
            </a:r>
            <a:endParaRPr lang="ja-JP" altLang="ja-JP" sz="2400" dirty="0">
              <a:latin typeface="Calibri" pitchFamily="34" charset="0"/>
            </a:endParaRPr>
          </a:p>
          <a:p>
            <a:pPr eaLnBrk="1" hangingPunct="1"/>
            <a:r>
              <a:rPr lang="en-US" altLang="ja-JP" sz="2400" dirty="0">
                <a:latin typeface="Calibri" pitchFamily="34" charset="0"/>
              </a:rPr>
              <a:t>	</a:t>
            </a:r>
            <a:r>
              <a:rPr lang="ja-JP" altLang="ja-JP" sz="2400" dirty="0">
                <a:latin typeface="Calibri" pitchFamily="34" charset="0"/>
              </a:rPr>
              <a:t>・領域メッセージ辞書登録管理</a:t>
            </a:r>
            <a:r>
              <a:rPr lang="ja-JP" altLang="en-US" sz="2400" dirty="0">
                <a:latin typeface="Calibri" pitchFamily="34" charset="0"/>
              </a:rPr>
              <a:t>体制</a:t>
            </a:r>
            <a:r>
              <a:rPr lang="ja-JP" altLang="ja-JP" sz="2400" dirty="0">
                <a:latin typeface="Calibri" pitchFamily="34" charset="0"/>
              </a:rPr>
              <a:t>の</a:t>
            </a:r>
            <a:r>
              <a:rPr lang="ja-JP" altLang="ja-JP" sz="2400" dirty="0" smtClean="0">
                <a:latin typeface="Calibri" pitchFamily="34" charset="0"/>
              </a:rPr>
              <a:t>整備</a:t>
            </a:r>
            <a:r>
              <a:rPr lang="ja-JP" altLang="en-US" sz="2400" dirty="0" smtClean="0">
                <a:latin typeface="Calibri" pitchFamily="34" charset="0"/>
              </a:rPr>
              <a:t>する。</a:t>
            </a:r>
            <a:endParaRPr lang="en-US" altLang="ja-JP" sz="2400" dirty="0" smtClean="0">
              <a:latin typeface="Calibri" pitchFamily="34" charset="0"/>
            </a:endParaRPr>
          </a:p>
          <a:p>
            <a:pPr eaLnBrk="1" hangingPunct="1"/>
            <a:r>
              <a:rPr lang="en-US" altLang="ja-JP" sz="2400" dirty="0">
                <a:latin typeface="Calibri" pitchFamily="34" charset="0"/>
              </a:rPr>
              <a:t>	</a:t>
            </a:r>
            <a:r>
              <a:rPr lang="ja-JP" altLang="en-US" sz="2400" dirty="0" smtClean="0">
                <a:latin typeface="Calibri" pitchFamily="34" charset="0"/>
              </a:rPr>
              <a:t>・</a:t>
            </a:r>
            <a:r>
              <a:rPr lang="ja-JP" altLang="ja-JP" sz="2400" dirty="0"/>
              <a:t>領域メッセージ辞書登録レジストリを実装する</a:t>
            </a:r>
            <a:r>
              <a:rPr lang="ja-JP" altLang="ja-JP" sz="2400" dirty="0" smtClean="0"/>
              <a:t>。</a:t>
            </a:r>
            <a:endParaRPr lang="en-US" altLang="ja-JP" sz="2400" dirty="0" smtClean="0"/>
          </a:p>
          <a:p>
            <a:pPr eaLnBrk="1" hangingPunct="1"/>
            <a:r>
              <a:rPr lang="en-US" altLang="ja-JP" sz="2400" dirty="0">
                <a:latin typeface="Calibri" pitchFamily="34" charset="0"/>
              </a:rPr>
              <a:t>	</a:t>
            </a:r>
            <a:r>
              <a:rPr lang="ja-JP" altLang="en-US" sz="2400" dirty="0" smtClean="0">
                <a:latin typeface="Calibri" pitchFamily="34" charset="0"/>
              </a:rPr>
              <a:t>・</a:t>
            </a:r>
            <a:r>
              <a:rPr lang="ja-JP" altLang="ja-JP" sz="2400" dirty="0"/>
              <a:t>業界横断</a:t>
            </a:r>
            <a:r>
              <a:rPr lang="en-US" altLang="ja-JP" sz="2400" dirty="0"/>
              <a:t>EDI</a:t>
            </a:r>
            <a:r>
              <a:rPr lang="ja-JP" altLang="ja-JP" sz="2400" dirty="0"/>
              <a:t>共通ヘッダーの設計を行う</a:t>
            </a:r>
            <a:r>
              <a:rPr lang="ja-JP" altLang="ja-JP" sz="2400" dirty="0" smtClean="0"/>
              <a:t>。</a:t>
            </a:r>
            <a:endParaRPr lang="en-US" altLang="ja-JP" sz="2400" dirty="0" smtClean="0"/>
          </a:p>
          <a:p>
            <a:pPr eaLnBrk="1" hangingPunct="1"/>
            <a:r>
              <a:rPr lang="ja-JP" altLang="en-US" sz="2400" dirty="0" smtClean="0">
                <a:latin typeface="Calibri" pitchFamily="34" charset="0"/>
              </a:rPr>
              <a:t>（</a:t>
            </a:r>
            <a:r>
              <a:rPr lang="ja-JP" altLang="en-US" sz="2400" dirty="0">
                <a:latin typeface="Calibri" pitchFamily="34" charset="0"/>
              </a:rPr>
              <a:t>３）</a:t>
            </a:r>
            <a:r>
              <a:rPr lang="ja-JP" altLang="ja-JP" sz="2400" dirty="0">
                <a:latin typeface="Calibri" pitchFamily="34" charset="0"/>
              </a:rPr>
              <a:t>海外進出企業の現地取引</a:t>
            </a:r>
            <a:r>
              <a:rPr lang="ja-JP" altLang="en-US" sz="2400" dirty="0">
                <a:latin typeface="Calibri" pitchFamily="34" charset="0"/>
              </a:rPr>
              <a:t>への適用</a:t>
            </a:r>
            <a:endParaRPr lang="ja-JP" altLang="ja-JP" sz="2400" dirty="0">
              <a:latin typeface="Calibri" pitchFamily="34" charset="0"/>
            </a:endParaRPr>
          </a:p>
          <a:p>
            <a:pPr eaLnBrk="1" hangingPunct="1"/>
            <a:r>
              <a:rPr lang="en-US" altLang="ja-JP" sz="2400" dirty="0">
                <a:latin typeface="Calibri" pitchFamily="34" charset="0"/>
              </a:rPr>
              <a:t>	</a:t>
            </a:r>
            <a:r>
              <a:rPr lang="ja-JP" altLang="ja-JP" sz="2400" dirty="0" smtClean="0">
                <a:latin typeface="Century" panose="02040604050505020304" pitchFamily="18" charset="0"/>
              </a:rPr>
              <a:t>・</a:t>
            </a:r>
            <a:r>
              <a:rPr lang="en-US" altLang="ja-JP" sz="2400" dirty="0"/>
              <a:t>ASEAN</a:t>
            </a:r>
            <a:r>
              <a:rPr lang="ja-JP" altLang="ja-JP" sz="2400" dirty="0"/>
              <a:t>地域への展開戦略を策定し、具体的な</a:t>
            </a:r>
            <a:r>
              <a:rPr lang="ja-JP" altLang="ja-JP" sz="2400" dirty="0" smtClean="0"/>
              <a:t>プロジェク</a:t>
            </a:r>
            <a:endParaRPr lang="en-US" altLang="ja-JP" sz="2400" dirty="0" smtClean="0"/>
          </a:p>
          <a:p>
            <a:pPr eaLnBrk="1" hangingPunct="1"/>
            <a:r>
              <a:rPr lang="ja-JP" altLang="en-US" sz="2400" dirty="0"/>
              <a:t>　</a:t>
            </a:r>
            <a:r>
              <a:rPr lang="ja-JP" altLang="en-US" sz="2400" dirty="0" smtClean="0"/>
              <a:t>　　　　</a:t>
            </a:r>
            <a:r>
              <a:rPr lang="ja-JP" altLang="ja-JP" sz="2400" dirty="0" smtClean="0"/>
              <a:t>ト</a:t>
            </a:r>
            <a:r>
              <a:rPr lang="ja-JP" altLang="ja-JP" sz="2400" dirty="0"/>
              <a:t>の支援を行う</a:t>
            </a:r>
            <a:r>
              <a:rPr lang="ja-JP" altLang="ja-JP" sz="2400" dirty="0" smtClean="0"/>
              <a:t>。</a:t>
            </a:r>
            <a:endParaRPr lang="en-US" altLang="ja-JP" sz="2400" dirty="0" smtClean="0"/>
          </a:p>
          <a:p>
            <a:pPr eaLnBrk="1" hangingPunct="1"/>
            <a:r>
              <a:rPr lang="ja-JP" altLang="en-US" sz="2400" dirty="0" smtClean="0">
                <a:latin typeface="Calibri" pitchFamily="34" charset="0"/>
              </a:rPr>
              <a:t>（４）</a:t>
            </a:r>
            <a:r>
              <a:rPr lang="ja-JP" altLang="en-US" sz="2400" dirty="0">
                <a:latin typeface="Calibri" pitchFamily="34" charset="0"/>
              </a:rPr>
              <a:t>業界横断</a:t>
            </a:r>
            <a:r>
              <a:rPr lang="en-US" altLang="ja-JP" sz="2400" dirty="0">
                <a:latin typeface="Century" panose="02040604050505020304" pitchFamily="18" charset="0"/>
              </a:rPr>
              <a:t>EDI</a:t>
            </a:r>
            <a:r>
              <a:rPr lang="ja-JP" altLang="en-US" sz="2400" dirty="0">
                <a:latin typeface="Century" panose="02040604050505020304" pitchFamily="18" charset="0"/>
              </a:rPr>
              <a:t>仕様の国際標準整合化</a:t>
            </a:r>
            <a:endParaRPr lang="en-US" altLang="ja-JP" sz="2400" dirty="0">
              <a:latin typeface="Century" panose="02040604050505020304" pitchFamily="18" charset="0"/>
            </a:endParaRPr>
          </a:p>
          <a:p>
            <a:pPr eaLnBrk="1" hangingPunct="1"/>
            <a:r>
              <a:rPr lang="en-US" altLang="ja-JP" sz="2400" dirty="0">
                <a:latin typeface="Century" panose="02040604050505020304" pitchFamily="18" charset="0"/>
              </a:rPr>
              <a:t>	</a:t>
            </a:r>
            <a:r>
              <a:rPr lang="ja-JP" altLang="en-US" sz="2400" dirty="0" smtClean="0">
                <a:latin typeface="Century" panose="02040604050505020304" pitchFamily="18" charset="0"/>
              </a:rPr>
              <a:t>・</a:t>
            </a:r>
            <a:r>
              <a:rPr lang="ja-JP" altLang="ja-JP" sz="2400" dirty="0"/>
              <a:t>追加情報項目の国連</a:t>
            </a:r>
            <a:r>
              <a:rPr lang="en-US" altLang="ja-JP" sz="2400" dirty="0"/>
              <a:t>CEFACT</a:t>
            </a:r>
            <a:r>
              <a:rPr lang="ja-JP" altLang="ja-JP" sz="2400" dirty="0"/>
              <a:t>共通辞書提案定義を行う。</a:t>
            </a:r>
            <a:r>
              <a:rPr lang="ja-JP" altLang="en-US" sz="2400" dirty="0" smtClean="0">
                <a:latin typeface="Calibri" pitchFamily="34" charset="0"/>
              </a:rPr>
              <a:t>（</a:t>
            </a:r>
            <a:r>
              <a:rPr lang="ja-JP" altLang="en-US" sz="2400" dirty="0">
                <a:latin typeface="Calibri" pitchFamily="34" charset="0"/>
              </a:rPr>
              <a:t>５</a:t>
            </a:r>
            <a:r>
              <a:rPr lang="ja-JP" altLang="en-US" sz="2400" dirty="0" smtClean="0">
                <a:latin typeface="Calibri" pitchFamily="34" charset="0"/>
              </a:rPr>
              <a:t>）最新の技術環境へ対応するビジネスインフラの推進</a:t>
            </a:r>
            <a:endParaRPr lang="en-US" altLang="ja-JP" sz="2400" dirty="0" smtClean="0">
              <a:latin typeface="Calibri" pitchFamily="34" charset="0"/>
            </a:endParaRPr>
          </a:p>
          <a:p>
            <a:pPr eaLnBrk="1" hangingPunct="1"/>
            <a:r>
              <a:rPr lang="en-US" altLang="ja-JP" sz="2400" dirty="0">
                <a:latin typeface="Calibri" pitchFamily="34" charset="0"/>
              </a:rPr>
              <a:t>	</a:t>
            </a:r>
            <a:r>
              <a:rPr lang="ja-JP" altLang="en-US" sz="2400" dirty="0" smtClean="0">
                <a:latin typeface="Calibri" pitchFamily="34" charset="0"/>
              </a:rPr>
              <a:t>・</a:t>
            </a:r>
            <a:r>
              <a:rPr lang="ja-JP" altLang="ja-JP" sz="2400" dirty="0"/>
              <a:t>電子署名付</a:t>
            </a:r>
            <a:r>
              <a:rPr lang="en-US" altLang="ja-JP" sz="2400" dirty="0"/>
              <a:t>XML</a:t>
            </a:r>
            <a:r>
              <a:rPr lang="ja-JP" altLang="ja-JP" sz="2400" dirty="0"/>
              <a:t>埋め込み</a:t>
            </a:r>
            <a:r>
              <a:rPr lang="en-US" altLang="ja-JP" sz="2400" dirty="0"/>
              <a:t>PDF-EDI</a:t>
            </a:r>
            <a:r>
              <a:rPr lang="ja-JP" altLang="ja-JP" sz="2400" dirty="0"/>
              <a:t>の実証を推進する</a:t>
            </a:r>
            <a:r>
              <a:rPr lang="ja-JP" altLang="ja-JP" sz="2400" dirty="0" smtClean="0"/>
              <a:t>。</a:t>
            </a:r>
            <a:endParaRPr lang="en-US" altLang="ja-JP" sz="2400" dirty="0" smtClean="0"/>
          </a:p>
          <a:p>
            <a:pPr eaLnBrk="1" hangingPunct="1"/>
            <a:r>
              <a:rPr lang="en-US" altLang="ja-JP" sz="2400" dirty="0">
                <a:latin typeface="Century" panose="02040604050505020304" pitchFamily="18" charset="0"/>
              </a:rPr>
              <a:t>	</a:t>
            </a:r>
            <a:r>
              <a:rPr lang="ja-JP" altLang="en-US" sz="2400" dirty="0" smtClean="0">
                <a:latin typeface="Century" panose="02040604050505020304" pitchFamily="18" charset="0"/>
              </a:rPr>
              <a:t>・</a:t>
            </a:r>
            <a:r>
              <a:rPr lang="en-US" altLang="ja-JP" sz="2400" dirty="0" smtClean="0">
                <a:latin typeface="Century" panose="02040604050505020304" pitchFamily="18" charset="0"/>
              </a:rPr>
              <a:t>IOT</a:t>
            </a:r>
            <a:r>
              <a:rPr lang="ja-JP" altLang="en-US" sz="2400" dirty="0" smtClean="0">
                <a:latin typeface="Century" panose="02040604050505020304" pitchFamily="18" charset="0"/>
              </a:rPr>
              <a:t>に対応するビジネスインフラの研究を行う。</a:t>
            </a:r>
            <a:endParaRPr lang="ja-JP" altLang="ja-JP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18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51688" y="312896"/>
            <a:ext cx="110886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（１）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業界横断</a:t>
            </a:r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EDI</a:t>
            </a:r>
            <a:r>
              <a:rPr lang="ja-JP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仕様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の領域メッセージへの展開</a:t>
            </a:r>
            <a:endParaRPr lang="ja-JP" altLang="ja-JP" sz="3200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>
                <a:latin typeface="Calibri" pitchFamily="34" charset="0"/>
              </a:rPr>
              <a:t>	</a:t>
            </a:r>
            <a:endParaRPr lang="en-US" altLang="ja-JP" sz="3200" dirty="0" smtClean="0">
              <a:latin typeface="Calibri" pitchFamily="34" charset="0"/>
            </a:endParaRPr>
          </a:p>
          <a:p>
            <a:r>
              <a:rPr lang="en-US" altLang="ja-JP" sz="3200" dirty="0">
                <a:latin typeface="Calibri" pitchFamily="34" charset="0"/>
              </a:rPr>
              <a:t>	</a:t>
            </a:r>
            <a:r>
              <a:rPr lang="ja-JP" altLang="ja-JP" sz="3200" dirty="0" smtClean="0">
                <a:solidFill>
                  <a:srgbClr val="0070C0"/>
                </a:solidFill>
                <a:latin typeface="Calibri" pitchFamily="34" charset="0"/>
              </a:rPr>
              <a:t>・</a:t>
            </a:r>
            <a:r>
              <a:rPr lang="ja-JP" altLang="ja-JP" sz="3200" dirty="0">
                <a:solidFill>
                  <a:srgbClr val="0070C0"/>
                </a:solidFill>
              </a:rPr>
              <a:t>現品票方式への対応を含め、中小自動車部品製造業標</a:t>
            </a:r>
            <a:endParaRPr lang="en-US" altLang="ja-JP" sz="3200" dirty="0">
              <a:solidFill>
                <a:srgbClr val="0070C0"/>
              </a:solidFill>
            </a:endParaRPr>
          </a:p>
          <a:p>
            <a:r>
              <a:rPr lang="ja-JP" altLang="en-US" sz="3200" dirty="0">
                <a:solidFill>
                  <a:srgbClr val="0070C0"/>
                </a:solidFill>
              </a:rPr>
              <a:t>　　　　　</a:t>
            </a:r>
            <a:r>
              <a:rPr lang="ja-JP" altLang="ja-JP" sz="3200" dirty="0">
                <a:solidFill>
                  <a:srgbClr val="0070C0"/>
                </a:solidFill>
              </a:rPr>
              <a:t>準との整合化を図る</a:t>
            </a:r>
            <a:r>
              <a:rPr lang="ja-JP" altLang="ja-JP" sz="3200" dirty="0" smtClean="0">
                <a:solidFill>
                  <a:srgbClr val="0070C0"/>
                </a:solidFill>
              </a:rPr>
              <a:t>。</a:t>
            </a:r>
            <a:endParaRPr lang="en-US" altLang="ja-JP" sz="3200" dirty="0" smtClean="0">
              <a:solidFill>
                <a:srgbClr val="0070C0"/>
              </a:solidFill>
            </a:endParaRPr>
          </a:p>
          <a:p>
            <a:r>
              <a:rPr lang="en-US" altLang="ja-JP" sz="3200" dirty="0">
                <a:latin typeface="Calibri" pitchFamily="34" charset="0"/>
              </a:rPr>
              <a:t>	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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トヨタ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WG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仕様をベースに、海外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EDI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要件を含めて「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JIT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製造プロセ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	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ス」を定義（ドラフト版）</a:t>
            </a:r>
            <a:endParaRPr lang="en-US" altLang="ja-JP" sz="2800" dirty="0" smtClean="0">
              <a:latin typeface="Calibri" pitchFamily="34" charset="0"/>
              <a:sym typeface="Wingdings" panose="05000000000000000000" pitchFamily="2" charset="2"/>
            </a:endParaRPr>
          </a:p>
          <a:p>
            <a:r>
              <a:rPr lang="en-US" altLang="ja-JP" sz="2800" dirty="0" smtClean="0">
                <a:latin typeface="Calibri" pitchFamily="34" charset="0"/>
              </a:rPr>
              <a:t>	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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 「</a:t>
            </a:r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JIT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製造</a:t>
            </a:r>
            <a:r>
              <a:rPr lang="ja-JP" altLang="en-US" sz="2800" dirty="0">
                <a:latin typeface="Calibri" pitchFamily="34" charset="0"/>
                <a:sym typeface="Wingdings" panose="05000000000000000000" pitchFamily="2" charset="2"/>
              </a:rPr>
              <a:t>プロセス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」を国連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CEFACT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プロジェクトとして登録し、国際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	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ハーモナイゼーション審議を開始。</a:t>
            </a:r>
            <a:endParaRPr lang="en-US" altLang="ja-JP" sz="2800" dirty="0" smtClean="0">
              <a:latin typeface="Calibri" pitchFamily="34" charset="0"/>
              <a:sym typeface="Wingdings" panose="05000000000000000000" pitchFamily="2" charset="2"/>
            </a:endParaRPr>
          </a:p>
          <a:p>
            <a:endParaRPr lang="ja-JP" altLang="ja-JP" sz="2800" dirty="0">
              <a:latin typeface="Calibri" pitchFamily="34" charset="0"/>
            </a:endParaRPr>
          </a:p>
          <a:p>
            <a:r>
              <a:rPr lang="en-US" altLang="ja-JP" sz="3200" dirty="0">
                <a:latin typeface="Calibri" pitchFamily="34" charset="0"/>
              </a:rPr>
              <a:t>	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・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航空機業界、その他新領域の開拓</a:t>
            </a:r>
            <a:r>
              <a:rPr lang="ja-JP" altLang="ja-JP" sz="3200" dirty="0">
                <a:solidFill>
                  <a:srgbClr val="0070C0"/>
                </a:solidFill>
              </a:rPr>
              <a:t>を行う</a:t>
            </a:r>
            <a:r>
              <a:rPr lang="ja-JP" altLang="ja-JP" sz="3200" dirty="0" smtClean="0">
                <a:solidFill>
                  <a:srgbClr val="0070C0"/>
                </a:solidFill>
              </a:rPr>
              <a:t>。</a:t>
            </a:r>
            <a:endParaRPr lang="en-US" altLang="ja-JP" sz="3200" dirty="0" smtClean="0">
              <a:solidFill>
                <a:srgbClr val="0070C0"/>
              </a:solidFill>
            </a:endParaRPr>
          </a:p>
          <a:p>
            <a:r>
              <a:rPr lang="en-US" altLang="ja-JP" sz="2800" dirty="0">
                <a:latin typeface="Calibri" pitchFamily="34" charset="0"/>
              </a:rPr>
              <a:t>	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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航空機部品製造業界への提案継続。</a:t>
            </a:r>
            <a:endParaRPr lang="en-US" altLang="ja-JP" sz="2800" dirty="0" smtClean="0">
              <a:latin typeface="Calibri" pitchFamily="34" charset="0"/>
              <a:sym typeface="Wingdings" panose="05000000000000000000" pitchFamily="2" charset="2"/>
            </a:endParaRPr>
          </a:p>
          <a:p>
            <a:r>
              <a:rPr lang="en-US" altLang="ja-JP" sz="2800" dirty="0">
                <a:latin typeface="Calibri" pitchFamily="34" charset="0"/>
                <a:sym typeface="Wingdings" panose="05000000000000000000" pitchFamily="2" charset="2"/>
              </a:rPr>
              <a:t>	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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農業機械業界に業界横断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EDI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仕様を提案、検討継続中。</a:t>
            </a:r>
            <a:endParaRPr lang="en-US" altLang="ja-JP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50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08098" y="303293"/>
            <a:ext cx="113538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（２）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業界横断データ辞書フレームワーク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の実装</a:t>
            </a:r>
            <a:endParaRPr lang="ja-JP" altLang="ja-JP" sz="3200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ja-JP" altLang="ja-JP" sz="3200" dirty="0" smtClean="0">
                <a:solidFill>
                  <a:srgbClr val="0070C0"/>
                </a:solidFill>
                <a:latin typeface="Calibri" pitchFamily="34" charset="0"/>
              </a:rPr>
              <a:t>・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領域メッセージ辞書登録管理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体制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の整備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する</a:t>
            </a:r>
            <a:r>
              <a:rPr lang="ja-JP" altLang="en-US" sz="3200" dirty="0" smtClean="0">
                <a:solidFill>
                  <a:srgbClr val="0070C0"/>
                </a:solidFill>
                <a:latin typeface="Calibri" pitchFamily="34" charset="0"/>
              </a:rPr>
              <a:t>。</a:t>
            </a:r>
            <a:endParaRPr lang="en-US" altLang="ja-JP" sz="3200" dirty="0" smtClean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en-US" altLang="ja-JP" sz="2800" dirty="0" smtClean="0">
                <a:latin typeface="Calibri" pitchFamily="34" charset="0"/>
                <a:sym typeface="Wingdings" panose="05000000000000000000" pitchFamily="2" charset="2"/>
              </a:rPr>
              <a:t>SIPS</a:t>
            </a:r>
            <a:r>
              <a:rPr lang="ja-JP" altLang="en-US" sz="2800" dirty="0" smtClean="0">
                <a:latin typeface="Calibri" pitchFamily="34" charset="0"/>
                <a:sym typeface="Wingdings" panose="05000000000000000000" pitchFamily="2" charset="2"/>
              </a:rPr>
              <a:t>ドメイン管理を開始</a:t>
            </a:r>
            <a:endParaRPr lang="en-US" altLang="ja-JP" sz="2800" dirty="0" smtClean="0">
              <a:latin typeface="Calibri" pitchFamily="34" charset="0"/>
              <a:sym typeface="Wingdings" panose="05000000000000000000" pitchFamily="2" charset="2"/>
            </a:endParaRPr>
          </a:p>
          <a:p>
            <a:endParaRPr lang="en-US" altLang="ja-JP" sz="2800" dirty="0">
              <a:latin typeface="Calibri" pitchFamily="34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endParaRPr lang="en-US" altLang="ja-JP" sz="3200" dirty="0" smtClean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 smtClean="0">
                <a:solidFill>
                  <a:srgbClr val="0070C0"/>
                </a:solidFill>
                <a:latin typeface="Calibri" pitchFamily="34" charset="0"/>
              </a:rPr>
              <a:t>	</a:t>
            </a: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ja-JP" altLang="en-US" sz="3200" dirty="0" smtClean="0">
                <a:solidFill>
                  <a:srgbClr val="0070C0"/>
                </a:solidFill>
                <a:latin typeface="Calibri" pitchFamily="34" charset="0"/>
              </a:rPr>
              <a:t>・</a:t>
            </a:r>
            <a:r>
              <a:rPr lang="ja-JP" altLang="ja-JP" sz="3200" dirty="0">
                <a:solidFill>
                  <a:srgbClr val="0070C0"/>
                </a:solidFill>
              </a:rPr>
              <a:t>領域メッセージ辞書登録レジストリを実装する</a:t>
            </a:r>
            <a:r>
              <a:rPr lang="ja-JP" altLang="ja-JP" sz="3200" dirty="0" smtClean="0">
                <a:solidFill>
                  <a:srgbClr val="0070C0"/>
                </a:solidFill>
              </a:rPr>
              <a:t>。</a:t>
            </a:r>
            <a:r>
              <a:rPr lang="en-US" altLang="ja-JP" sz="2800" dirty="0">
                <a:solidFill>
                  <a:srgbClr val="0070C0"/>
                </a:solidFill>
              </a:rPr>
              <a:t>	</a:t>
            </a:r>
            <a:r>
              <a:rPr lang="en-US" altLang="ja-JP" sz="2800" dirty="0" smtClean="0">
                <a:sym typeface="Wingdings" panose="05000000000000000000" pitchFamily="2" charset="2"/>
              </a:rPr>
              <a:t></a:t>
            </a:r>
            <a:r>
              <a:rPr lang="ja-JP" altLang="en-US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未達</a:t>
            </a:r>
            <a:endParaRPr lang="en-US" altLang="ja-JP" sz="28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altLang="ja-JP" sz="2800" dirty="0">
              <a:solidFill>
                <a:srgbClr val="FF0000"/>
              </a:solidFill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・</a:t>
            </a:r>
            <a:r>
              <a:rPr lang="ja-JP" altLang="ja-JP" sz="3200" dirty="0">
                <a:solidFill>
                  <a:srgbClr val="0070C0"/>
                </a:solidFill>
              </a:rPr>
              <a:t>業界横断</a:t>
            </a:r>
            <a:r>
              <a:rPr lang="en-US" altLang="ja-JP" sz="3200" dirty="0">
                <a:solidFill>
                  <a:srgbClr val="0070C0"/>
                </a:solidFill>
              </a:rPr>
              <a:t>EDI</a:t>
            </a:r>
            <a:r>
              <a:rPr lang="ja-JP" altLang="ja-JP" sz="3200" dirty="0">
                <a:solidFill>
                  <a:srgbClr val="0070C0"/>
                </a:solidFill>
              </a:rPr>
              <a:t>共通ヘッダーの設計を行う</a:t>
            </a:r>
            <a:r>
              <a:rPr lang="ja-JP" altLang="ja-JP" sz="3200" dirty="0" smtClean="0">
                <a:solidFill>
                  <a:srgbClr val="0070C0"/>
                </a:solidFill>
              </a:rPr>
              <a:t>。</a:t>
            </a:r>
            <a:endParaRPr lang="en-US" altLang="ja-JP" sz="3200" dirty="0" smtClean="0">
              <a:solidFill>
                <a:srgbClr val="0070C0"/>
              </a:solidFill>
            </a:endParaRPr>
          </a:p>
          <a:p>
            <a:r>
              <a:rPr lang="en-US" altLang="ja-JP" sz="2800" dirty="0">
                <a:solidFill>
                  <a:srgbClr val="0070C0"/>
                </a:solidFill>
              </a:rPr>
              <a:t>	</a:t>
            </a:r>
            <a:r>
              <a:rPr lang="en-US" altLang="ja-JP" sz="2800" dirty="0" smtClean="0">
                <a:sym typeface="Wingdings" panose="05000000000000000000" pitchFamily="2" charset="2"/>
              </a:rPr>
              <a:t></a:t>
            </a:r>
            <a:r>
              <a:rPr lang="ja-JP" altLang="en-US" sz="2800" dirty="0" smtClean="0">
                <a:sym typeface="Wingdings" panose="05000000000000000000" pitchFamily="2" charset="2"/>
              </a:rPr>
              <a:t>業界横断</a:t>
            </a:r>
            <a:r>
              <a:rPr lang="en-US" altLang="ja-JP" sz="2800" dirty="0" smtClean="0">
                <a:sym typeface="Wingdings" panose="05000000000000000000" pitchFamily="2" charset="2"/>
              </a:rPr>
              <a:t>EDI</a:t>
            </a:r>
            <a:r>
              <a:rPr lang="ja-JP" altLang="en-US" sz="2800" dirty="0" smtClean="0">
                <a:sym typeface="Wingdings" panose="05000000000000000000" pitchFamily="2" charset="2"/>
              </a:rPr>
              <a:t>共通ヘッダーとして、</a:t>
            </a:r>
            <a:endParaRPr lang="en-US" altLang="ja-JP" sz="2800" dirty="0" smtClean="0">
              <a:sym typeface="Wingdings" panose="05000000000000000000" pitchFamily="2" charset="2"/>
            </a:endParaRPr>
          </a:p>
          <a:p>
            <a:r>
              <a:rPr lang="en-US" altLang="ja-JP" sz="2800" dirty="0">
                <a:sym typeface="Wingdings" panose="05000000000000000000" pitchFamily="2" charset="2"/>
              </a:rPr>
              <a:t>	</a:t>
            </a:r>
            <a:r>
              <a:rPr lang="en-US" altLang="ja-JP" sz="2800" dirty="0" smtClean="0">
                <a:sym typeface="Wingdings" panose="05000000000000000000" pitchFamily="2" charset="2"/>
              </a:rPr>
              <a:t>CI_ Exchanged Document_ Context</a:t>
            </a:r>
            <a:r>
              <a:rPr lang="ja-JP" altLang="en-US" sz="2800" dirty="0" smtClean="0">
                <a:sym typeface="Wingdings" panose="05000000000000000000" pitchFamily="2" charset="2"/>
              </a:rPr>
              <a:t>を採用。</a:t>
            </a:r>
            <a:endParaRPr lang="en-US" altLang="ja-JP" sz="2800" dirty="0" smtClean="0">
              <a:sym typeface="Wingdings" panose="05000000000000000000" pitchFamily="2" charset="2"/>
            </a:endParaRPr>
          </a:p>
          <a:p>
            <a:r>
              <a:rPr lang="en-US" altLang="ja-JP" sz="2800" dirty="0">
                <a:sym typeface="Wingdings" panose="05000000000000000000" pitchFamily="2" charset="2"/>
              </a:rPr>
              <a:t>	</a:t>
            </a:r>
            <a:r>
              <a:rPr lang="en-US" altLang="ja-JP" sz="2800" dirty="0" smtClean="0">
                <a:sym typeface="Wingdings" panose="05000000000000000000" pitchFamily="2" charset="2"/>
              </a:rPr>
              <a:t>Domain</a:t>
            </a:r>
            <a:r>
              <a:rPr lang="ja-JP" altLang="en-US" sz="2800" dirty="0" smtClean="0">
                <a:sym typeface="Wingdings" panose="05000000000000000000" pitchFamily="2" charset="2"/>
              </a:rPr>
              <a:t>パラメータとユーザー固有パラメータを国連</a:t>
            </a:r>
            <a:r>
              <a:rPr lang="en-US" altLang="ja-JP" sz="2800" dirty="0" smtClean="0">
                <a:sym typeface="Wingdings" panose="05000000000000000000" pitchFamily="2" charset="2"/>
              </a:rPr>
              <a:t>CEFACT</a:t>
            </a:r>
            <a:r>
              <a:rPr lang="ja-JP" altLang="en-US" sz="2800" dirty="0" smtClean="0">
                <a:sym typeface="Wingdings" panose="05000000000000000000" pitchFamily="2" charset="2"/>
              </a:rPr>
              <a:t>標準に</a:t>
            </a:r>
            <a:r>
              <a:rPr lang="en-US" altLang="ja-JP" sz="2800" dirty="0" smtClean="0">
                <a:sym typeface="Wingdings" panose="05000000000000000000" pitchFamily="2" charset="2"/>
              </a:rPr>
              <a:t>	</a:t>
            </a:r>
            <a:r>
              <a:rPr lang="ja-JP" altLang="en-US" sz="2800" dirty="0" smtClean="0">
                <a:sym typeface="Wingdings" panose="05000000000000000000" pitchFamily="2" charset="2"/>
              </a:rPr>
              <a:t>追加要求提出。</a:t>
            </a:r>
            <a:endParaRPr lang="en-US" altLang="ja-JP" sz="28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4104" y="1413432"/>
            <a:ext cx="6097951" cy="174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45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414528" y="387388"/>
            <a:ext cx="11106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（３）</a:t>
            </a:r>
            <a:r>
              <a:rPr lang="ja-JP" altLang="ja-JP" sz="3200" dirty="0">
                <a:solidFill>
                  <a:srgbClr val="0070C0"/>
                </a:solidFill>
                <a:latin typeface="Calibri" pitchFamily="34" charset="0"/>
              </a:rPr>
              <a:t>海外進出企業の現地取引</a:t>
            </a:r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への適用</a:t>
            </a:r>
            <a:endParaRPr lang="ja-JP" altLang="ja-JP" sz="3200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endParaRPr lang="en-US" altLang="ja-JP" sz="3200" dirty="0" smtClean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ja-JP" altLang="ja-JP" sz="3200" dirty="0" smtClean="0">
                <a:solidFill>
                  <a:srgbClr val="0070C0"/>
                </a:solidFill>
                <a:latin typeface="Century" panose="02040604050505020304" pitchFamily="18" charset="0"/>
              </a:rPr>
              <a:t>・</a:t>
            </a:r>
            <a:r>
              <a:rPr lang="en-US" altLang="ja-JP" sz="3200" dirty="0">
                <a:solidFill>
                  <a:srgbClr val="0070C0"/>
                </a:solidFill>
              </a:rPr>
              <a:t>ASEAN</a:t>
            </a:r>
            <a:r>
              <a:rPr lang="ja-JP" altLang="ja-JP" sz="3200" dirty="0">
                <a:solidFill>
                  <a:srgbClr val="0070C0"/>
                </a:solidFill>
              </a:rPr>
              <a:t>地域への展開戦略を策定し、具体的なプロジェク</a:t>
            </a:r>
            <a:endParaRPr lang="en-US" altLang="ja-JP" sz="3200" dirty="0">
              <a:solidFill>
                <a:srgbClr val="0070C0"/>
              </a:solidFill>
            </a:endParaRPr>
          </a:p>
          <a:p>
            <a:r>
              <a:rPr lang="ja-JP" altLang="en-US" sz="3200" dirty="0">
                <a:solidFill>
                  <a:srgbClr val="0070C0"/>
                </a:solidFill>
              </a:rPr>
              <a:t>　　　　</a:t>
            </a:r>
            <a:r>
              <a:rPr lang="ja-JP" altLang="ja-JP" sz="3200" dirty="0" smtClean="0">
                <a:solidFill>
                  <a:srgbClr val="0070C0"/>
                </a:solidFill>
              </a:rPr>
              <a:t>ト</a:t>
            </a:r>
            <a:r>
              <a:rPr lang="ja-JP" altLang="ja-JP" sz="3200" dirty="0">
                <a:solidFill>
                  <a:srgbClr val="0070C0"/>
                </a:solidFill>
              </a:rPr>
              <a:t>の支援を行う</a:t>
            </a:r>
            <a:r>
              <a:rPr lang="ja-JP" altLang="ja-JP" sz="3200" dirty="0" smtClean="0">
                <a:solidFill>
                  <a:srgbClr val="0070C0"/>
                </a:solidFill>
              </a:rPr>
              <a:t>。</a:t>
            </a:r>
            <a:endParaRPr lang="en-US" altLang="ja-JP" sz="3200" dirty="0" smtClean="0">
              <a:solidFill>
                <a:srgbClr val="0070C0"/>
              </a:solidFill>
            </a:endParaRPr>
          </a:p>
          <a:p>
            <a:r>
              <a:rPr lang="en-US" altLang="ja-JP" sz="2800" dirty="0">
                <a:solidFill>
                  <a:srgbClr val="0070C0"/>
                </a:solidFill>
              </a:rPr>
              <a:t>	</a:t>
            </a:r>
            <a:r>
              <a:rPr lang="en-US" altLang="ja-JP" sz="2800" dirty="0" smtClean="0">
                <a:sym typeface="Wingdings" panose="05000000000000000000" pitchFamily="2" charset="2"/>
              </a:rPr>
              <a:t></a:t>
            </a:r>
            <a:r>
              <a:rPr lang="ja-JP" altLang="en-US" sz="2800" dirty="0" smtClean="0">
                <a:sym typeface="Wingdings" panose="05000000000000000000" pitchFamily="2" charset="2"/>
              </a:rPr>
              <a:t>バンコク地域への展開（小島プレス）以外進展は無い。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4138257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40792" y="361295"/>
            <a:ext cx="111983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（４）業界横断</a:t>
            </a:r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EDI</a:t>
            </a:r>
            <a:r>
              <a:rPr lang="ja-JP" altLang="en-US" sz="3200" dirty="0">
                <a:solidFill>
                  <a:srgbClr val="0070C0"/>
                </a:solidFill>
                <a:latin typeface="Century" panose="02040604050505020304" pitchFamily="18" charset="0"/>
              </a:rPr>
              <a:t>仕様の国際標準整合化</a:t>
            </a:r>
            <a:endParaRPr lang="en-US" altLang="ja-JP" sz="3200" dirty="0">
              <a:solidFill>
                <a:srgbClr val="0070C0"/>
              </a:solidFill>
              <a:latin typeface="Century" panose="02040604050505020304" pitchFamily="18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	</a:t>
            </a:r>
            <a:endParaRPr lang="en-US" altLang="ja-JP" sz="3200" dirty="0" smtClean="0">
              <a:solidFill>
                <a:srgbClr val="0070C0"/>
              </a:solidFill>
              <a:latin typeface="Century" panose="02040604050505020304" pitchFamily="18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	</a:t>
            </a:r>
            <a:r>
              <a:rPr lang="ja-JP" altLang="en-US" sz="3200" dirty="0" smtClean="0">
                <a:solidFill>
                  <a:srgbClr val="0070C0"/>
                </a:solidFill>
                <a:latin typeface="Century" panose="02040604050505020304" pitchFamily="18" charset="0"/>
              </a:rPr>
              <a:t>・</a:t>
            </a:r>
            <a:r>
              <a:rPr lang="ja-JP" altLang="ja-JP" sz="3200" dirty="0">
                <a:solidFill>
                  <a:srgbClr val="0070C0"/>
                </a:solidFill>
              </a:rPr>
              <a:t>追加情報項目の国連</a:t>
            </a:r>
            <a:r>
              <a:rPr lang="en-US" altLang="ja-JP" sz="3200" dirty="0">
                <a:solidFill>
                  <a:srgbClr val="0070C0"/>
                </a:solidFill>
              </a:rPr>
              <a:t>CEFACT</a:t>
            </a:r>
            <a:r>
              <a:rPr lang="ja-JP" altLang="ja-JP" sz="3200" dirty="0">
                <a:solidFill>
                  <a:srgbClr val="0070C0"/>
                </a:solidFill>
              </a:rPr>
              <a:t>共通辞書提案定義を行う</a:t>
            </a:r>
            <a:r>
              <a:rPr lang="ja-JP" altLang="ja-JP" sz="3200" dirty="0" smtClean="0">
                <a:solidFill>
                  <a:srgbClr val="0070C0"/>
                </a:solidFill>
              </a:rPr>
              <a:t>。</a:t>
            </a:r>
            <a:endParaRPr lang="en-US" altLang="ja-JP" sz="3200" dirty="0" smtClean="0">
              <a:solidFill>
                <a:srgbClr val="0070C0"/>
              </a:solidFill>
            </a:endParaRPr>
          </a:p>
          <a:p>
            <a:r>
              <a:rPr lang="en-US" altLang="ja-JP" sz="2800" dirty="0">
                <a:solidFill>
                  <a:srgbClr val="0070C0"/>
                </a:solidFill>
              </a:rPr>
              <a:t>	</a:t>
            </a:r>
            <a:r>
              <a:rPr lang="en-US" altLang="ja-JP" sz="2800" dirty="0" smtClean="0">
                <a:sym typeface="Wingdings" panose="05000000000000000000" pitchFamily="2" charset="2"/>
              </a:rPr>
              <a:t></a:t>
            </a:r>
            <a:r>
              <a:rPr lang="ja-JP" altLang="en-US" sz="2800" dirty="0" smtClean="0">
                <a:sym typeface="Wingdings" panose="05000000000000000000" pitchFamily="2" charset="2"/>
              </a:rPr>
              <a:t>中小企業共通</a:t>
            </a:r>
            <a:r>
              <a:rPr lang="en-US" altLang="ja-JP" sz="2800" dirty="0" smtClean="0">
                <a:sym typeface="Wingdings" panose="05000000000000000000" pitchFamily="2" charset="2"/>
              </a:rPr>
              <a:t>EDI</a:t>
            </a:r>
            <a:r>
              <a:rPr lang="ja-JP" altLang="en-US" sz="2800" dirty="0" smtClean="0">
                <a:sym typeface="Wingdings" panose="05000000000000000000" pitchFamily="2" charset="2"/>
              </a:rPr>
              <a:t>および自治体一般消耗品購買よりの追加要求</a:t>
            </a:r>
            <a:r>
              <a:rPr lang="en-US" altLang="ja-JP" sz="2800" dirty="0" smtClean="0">
                <a:sym typeface="Wingdings" panose="05000000000000000000" pitchFamily="2" charset="2"/>
              </a:rPr>
              <a:t>	</a:t>
            </a:r>
            <a:r>
              <a:rPr lang="ja-JP" altLang="en-US" sz="2800" dirty="0" smtClean="0">
                <a:sym typeface="Wingdings" panose="05000000000000000000" pitchFamily="2" charset="2"/>
              </a:rPr>
              <a:t>につき、登録申請を提出。</a:t>
            </a:r>
            <a:endParaRPr lang="en-US" altLang="ja-JP" sz="2800" dirty="0" smtClean="0">
              <a:sym typeface="Wingdings" panose="05000000000000000000" pitchFamily="2" charset="2"/>
            </a:endParaRPr>
          </a:p>
          <a:p>
            <a:r>
              <a:rPr lang="en-US" altLang="ja-JP" sz="2800" dirty="0">
                <a:sym typeface="Wingdings" panose="05000000000000000000" pitchFamily="2" charset="2"/>
              </a:rPr>
              <a:t>	</a:t>
            </a:r>
            <a:r>
              <a:rPr lang="en-US" altLang="ja-JP" sz="2800" dirty="0" smtClean="0">
                <a:sym typeface="Wingdings" panose="05000000000000000000" pitchFamily="2" charset="2"/>
              </a:rPr>
              <a:t></a:t>
            </a:r>
            <a:r>
              <a:rPr lang="ja-JP" altLang="en-US" sz="2800" dirty="0" smtClean="0">
                <a:sym typeface="Wingdings" panose="05000000000000000000" pitchFamily="2" charset="2"/>
              </a:rPr>
              <a:t>登録申請（ライブラリー・メインテナンス）の審査が開始され、国連</a:t>
            </a:r>
            <a:r>
              <a:rPr lang="en-US" altLang="ja-JP" sz="2800" dirty="0" smtClean="0">
                <a:sym typeface="Wingdings" panose="05000000000000000000" pitchFamily="2" charset="2"/>
              </a:rPr>
              <a:t>	CEFACT</a:t>
            </a:r>
            <a:r>
              <a:rPr lang="ja-JP" altLang="en-US" sz="2800" dirty="0" smtClean="0">
                <a:sym typeface="Wingdings" panose="05000000000000000000" pitchFamily="2" charset="2"/>
              </a:rPr>
              <a:t>共通辞書</a:t>
            </a:r>
            <a:r>
              <a:rPr lang="en-US" altLang="ja-JP" sz="2800" dirty="0" smtClean="0">
                <a:sym typeface="Wingdings" panose="05000000000000000000" pitchFamily="2" charset="2"/>
              </a:rPr>
              <a:t>2016</a:t>
            </a:r>
            <a:r>
              <a:rPr lang="ja-JP" altLang="en-US" sz="2800" dirty="0" smtClean="0">
                <a:sym typeface="Wingdings" panose="05000000000000000000" pitchFamily="2" charset="2"/>
              </a:rPr>
              <a:t>年</a:t>
            </a:r>
            <a:r>
              <a:rPr lang="en-US" altLang="ja-JP" sz="2800" dirty="0" smtClean="0">
                <a:sym typeface="Wingdings" panose="05000000000000000000" pitchFamily="2" charset="2"/>
              </a:rPr>
              <a:t>A</a:t>
            </a:r>
            <a:r>
              <a:rPr lang="ja-JP" altLang="en-US" sz="2800" dirty="0" smtClean="0">
                <a:sym typeface="Wingdings" panose="05000000000000000000" pitchFamily="2" charset="2"/>
              </a:rPr>
              <a:t>版に反映される予定。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4633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24256" y="323380"/>
            <a:ext cx="1093317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Calibri" pitchFamily="34" charset="0"/>
              </a:rPr>
              <a:t>（５）最新の技術環境へ対応するビジネスインフラの推進</a:t>
            </a:r>
            <a:endParaRPr lang="en-US" altLang="ja-JP" sz="3200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alibri" pitchFamily="34" charset="0"/>
              </a:rPr>
              <a:t>	</a:t>
            </a:r>
            <a:r>
              <a:rPr lang="ja-JP" altLang="en-US" sz="3200" dirty="0" smtClean="0">
                <a:solidFill>
                  <a:srgbClr val="0070C0"/>
                </a:solidFill>
                <a:latin typeface="Calibri" pitchFamily="34" charset="0"/>
              </a:rPr>
              <a:t>・</a:t>
            </a:r>
            <a:r>
              <a:rPr lang="ja-JP" altLang="ja-JP" sz="3200" dirty="0">
                <a:solidFill>
                  <a:srgbClr val="0070C0"/>
                </a:solidFill>
              </a:rPr>
              <a:t>電子署名付</a:t>
            </a:r>
            <a:r>
              <a:rPr lang="en-US" altLang="ja-JP" sz="3200" dirty="0">
                <a:solidFill>
                  <a:srgbClr val="0070C0"/>
                </a:solidFill>
              </a:rPr>
              <a:t>XML</a:t>
            </a:r>
            <a:r>
              <a:rPr lang="ja-JP" altLang="ja-JP" sz="3200" dirty="0">
                <a:solidFill>
                  <a:srgbClr val="0070C0"/>
                </a:solidFill>
              </a:rPr>
              <a:t>埋め込み</a:t>
            </a:r>
            <a:r>
              <a:rPr lang="en-US" altLang="ja-JP" sz="3200" dirty="0">
                <a:solidFill>
                  <a:srgbClr val="0070C0"/>
                </a:solidFill>
              </a:rPr>
              <a:t>PDF-EDI</a:t>
            </a:r>
            <a:r>
              <a:rPr lang="ja-JP" altLang="ja-JP" sz="3200" dirty="0">
                <a:solidFill>
                  <a:srgbClr val="0070C0"/>
                </a:solidFill>
              </a:rPr>
              <a:t>の実証を推進する</a:t>
            </a:r>
            <a:r>
              <a:rPr lang="ja-JP" altLang="ja-JP" sz="3200" dirty="0" smtClean="0">
                <a:solidFill>
                  <a:srgbClr val="0070C0"/>
                </a:solidFill>
              </a:rPr>
              <a:t>。</a:t>
            </a:r>
            <a:endParaRPr lang="en-US" altLang="ja-JP" sz="3200" dirty="0" smtClean="0">
              <a:solidFill>
                <a:srgbClr val="0070C0"/>
              </a:solidFill>
            </a:endParaRPr>
          </a:p>
          <a:p>
            <a:r>
              <a:rPr lang="en-US" altLang="ja-JP" sz="2800" dirty="0">
                <a:solidFill>
                  <a:srgbClr val="0070C0"/>
                </a:solidFill>
              </a:rPr>
              <a:t>	</a:t>
            </a:r>
            <a:r>
              <a:rPr lang="en-US" altLang="ja-JP" sz="2800" dirty="0" smtClean="0">
                <a:sym typeface="Wingdings" panose="05000000000000000000" pitchFamily="2" charset="2"/>
              </a:rPr>
              <a:t></a:t>
            </a:r>
            <a:r>
              <a:rPr lang="ja-JP" altLang="en-US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未達</a:t>
            </a:r>
            <a:endParaRPr lang="en-US" altLang="ja-JP" sz="28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altLang="ja-JP" sz="2800" dirty="0"/>
          </a:p>
          <a:p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	</a:t>
            </a:r>
            <a:r>
              <a:rPr lang="ja-JP" altLang="en-US" sz="3200" dirty="0">
                <a:solidFill>
                  <a:srgbClr val="0070C0"/>
                </a:solidFill>
                <a:latin typeface="Century" panose="02040604050505020304" pitchFamily="18" charset="0"/>
              </a:rPr>
              <a:t>・</a:t>
            </a:r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IOT</a:t>
            </a:r>
            <a:r>
              <a:rPr lang="ja-JP" altLang="en-US" sz="3200" dirty="0">
                <a:solidFill>
                  <a:srgbClr val="0070C0"/>
                </a:solidFill>
                <a:latin typeface="Century" panose="02040604050505020304" pitchFamily="18" charset="0"/>
              </a:rPr>
              <a:t>に対応するビジネスインフラの研究を行う</a:t>
            </a:r>
            <a:r>
              <a:rPr lang="ja-JP" altLang="en-US" sz="3200" dirty="0" smtClean="0">
                <a:solidFill>
                  <a:srgbClr val="0070C0"/>
                </a:solidFill>
                <a:latin typeface="Century" panose="02040604050505020304" pitchFamily="18" charset="0"/>
              </a:rPr>
              <a:t>。</a:t>
            </a:r>
            <a:endParaRPr lang="en-US" altLang="ja-JP" sz="3200" dirty="0" smtClean="0">
              <a:solidFill>
                <a:srgbClr val="0070C0"/>
              </a:solidFill>
              <a:latin typeface="Century" panose="02040604050505020304" pitchFamily="18" charset="0"/>
            </a:endParaRPr>
          </a:p>
          <a:p>
            <a:r>
              <a:rPr lang="en-US" altLang="ja-JP" sz="3200" dirty="0">
                <a:solidFill>
                  <a:srgbClr val="0070C0"/>
                </a:solidFill>
                <a:latin typeface="Century" panose="02040604050505020304" pitchFamily="18" charset="0"/>
              </a:rPr>
              <a:t>	</a:t>
            </a:r>
            <a:endParaRPr lang="ja-JP" altLang="ja-JP" sz="3200" dirty="0">
              <a:latin typeface="Calibri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207" y="2706624"/>
            <a:ext cx="5599391" cy="385256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581912" y="2953512"/>
            <a:ext cx="4178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Century" panose="02040604050505020304" pitchFamily="18" charset="0"/>
                <a:sym typeface="Wingdings" panose="05000000000000000000" pitchFamily="2" charset="2"/>
              </a:rPr>
              <a:t>IT</a:t>
            </a:r>
            <a:r>
              <a:rPr lang="ja-JP" altLang="en-US" sz="2800" dirty="0">
                <a:latin typeface="Century" panose="02040604050505020304" pitchFamily="18" charset="0"/>
                <a:sym typeface="Wingdings" panose="05000000000000000000" pitchFamily="2" charset="2"/>
              </a:rPr>
              <a:t>コーディネータ協会および</a:t>
            </a:r>
            <a:r>
              <a:rPr lang="en-US" altLang="ja-JP" sz="2800" dirty="0">
                <a:latin typeface="Century" panose="02040604050505020304" pitchFamily="18" charset="0"/>
                <a:sym typeface="Wingdings" panose="05000000000000000000" pitchFamily="2" charset="2"/>
              </a:rPr>
              <a:t>IVI</a:t>
            </a:r>
            <a:r>
              <a:rPr lang="ja-JP" altLang="en-US" sz="2800" dirty="0">
                <a:latin typeface="Century" panose="02040604050505020304" pitchFamily="18" charset="0"/>
                <a:sym typeface="Wingdings" panose="05000000000000000000" pitchFamily="2" charset="2"/>
              </a:rPr>
              <a:t>の活動をフォロー</a:t>
            </a:r>
            <a:r>
              <a:rPr lang="ja-JP" altLang="en-US" sz="2800" dirty="0" smtClean="0">
                <a:latin typeface="Century" panose="02040604050505020304" pitchFamily="18" charset="0"/>
                <a:sym typeface="Wingdings" panose="05000000000000000000" pitchFamily="2" charset="2"/>
              </a:rPr>
              <a:t>。</a:t>
            </a:r>
            <a:endParaRPr lang="en-US" altLang="ja-JP" sz="2800" dirty="0" smtClean="0">
              <a:latin typeface="Century" panose="02040604050505020304" pitchFamily="18" charset="0"/>
              <a:sym typeface="Wingdings" panose="05000000000000000000" pitchFamily="2" charset="2"/>
            </a:endParaRPr>
          </a:p>
          <a:p>
            <a:endParaRPr lang="en-US" altLang="ja-JP" sz="2800" dirty="0">
              <a:latin typeface="Century" panose="02040604050505020304" pitchFamily="18" charset="0"/>
              <a:sym typeface="Wingdings" panose="05000000000000000000" pitchFamily="2" charset="2"/>
            </a:endParaRPr>
          </a:p>
          <a:p>
            <a:r>
              <a:rPr lang="en-US" altLang="ja-JP" sz="2800" dirty="0" smtClean="0">
                <a:latin typeface="Century" panose="02040604050505020304" pitchFamily="18" charset="0"/>
                <a:sym typeface="Wingdings" panose="05000000000000000000" pitchFamily="2" charset="2"/>
              </a:rPr>
              <a:t></a:t>
            </a:r>
            <a:r>
              <a:rPr lang="en-US" altLang="ja-JP" sz="2800" dirty="0">
                <a:latin typeface="Century" panose="02040604050505020304" pitchFamily="18" charset="0"/>
                <a:sym typeface="Wingdings" panose="05000000000000000000" pitchFamily="2" charset="2"/>
              </a:rPr>
              <a:t>SIPS</a:t>
            </a:r>
            <a:r>
              <a:rPr lang="ja-JP" altLang="en-US" sz="2800" dirty="0">
                <a:latin typeface="Century" panose="02040604050505020304" pitchFamily="18" charset="0"/>
                <a:sym typeface="Wingdings" panose="05000000000000000000" pitchFamily="2" charset="2"/>
              </a:rPr>
              <a:t>の考える</a:t>
            </a:r>
            <a:r>
              <a:rPr lang="en-US" altLang="ja-JP" sz="2800" dirty="0">
                <a:latin typeface="Century" panose="02040604050505020304" pitchFamily="18" charset="0"/>
                <a:sym typeface="Wingdings" panose="05000000000000000000" pitchFamily="2" charset="2"/>
              </a:rPr>
              <a:t>IOT</a:t>
            </a:r>
            <a:r>
              <a:rPr lang="ja-JP" altLang="en-US" sz="2800" dirty="0">
                <a:latin typeface="Century" panose="02040604050505020304" pitchFamily="18" charset="0"/>
                <a:sym typeface="Wingdings" panose="05000000000000000000" pitchFamily="2" charset="2"/>
              </a:rPr>
              <a:t>フレームワーク試案提言。</a:t>
            </a:r>
            <a:endParaRPr lang="ja-JP" altLang="ja-JP" sz="2800" dirty="0">
              <a:latin typeface="Calibri" pitchFamily="34" charset="0"/>
            </a:endParaRPr>
          </a:p>
          <a:p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5142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118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Century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菅又久直</cp:lastModifiedBy>
  <cp:revision>23</cp:revision>
  <dcterms:created xsi:type="dcterms:W3CDTF">2016-02-21T01:59:56Z</dcterms:created>
  <dcterms:modified xsi:type="dcterms:W3CDTF">2016-02-29T02:43:19Z</dcterms:modified>
</cp:coreProperties>
</file>